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8" r:id="rId4"/>
    <p:sldId id="304" r:id="rId5"/>
    <p:sldId id="305" r:id="rId6"/>
    <p:sldId id="306" r:id="rId7"/>
    <p:sldId id="307" r:id="rId8"/>
    <p:sldId id="310" r:id="rId9"/>
    <p:sldId id="311" r:id="rId10"/>
    <p:sldId id="314" r:id="rId11"/>
    <p:sldId id="322" r:id="rId12"/>
    <p:sldId id="324" r:id="rId13"/>
    <p:sldId id="313" r:id="rId14"/>
    <p:sldId id="323" r:id="rId15"/>
    <p:sldId id="326" r:id="rId16"/>
    <p:sldId id="325" r:id="rId17"/>
    <p:sldId id="329" r:id="rId18"/>
    <p:sldId id="328" r:id="rId19"/>
    <p:sldId id="32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nuele Zanella - emanuele.zanella2@studio.unibo.it" initials="EZ-e" lastIdx="1" clrIdx="0">
    <p:extLst>
      <p:ext uri="{19B8F6BF-5375-455C-9EA6-DF929625EA0E}">
        <p15:presenceInfo xmlns:p15="http://schemas.microsoft.com/office/powerpoint/2012/main" userId="Emanuele Zanella - emanuele.zanella2@studio.unibo.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459"/>
    <a:srgbClr val="FFFAEC"/>
    <a:srgbClr val="FFF8E2"/>
    <a:srgbClr val="F1F5FB"/>
    <a:srgbClr val="696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860A-94EA-44BC-9A5D-B45678361142}" v="1" dt="2026-02-28T17:03:50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e Zanella" userId="f599bab60d863c85" providerId="LiveId" clId="{79E67637-0383-42B9-8C04-C51F0509DE09}"/>
    <pc:docChg chg="modSld">
      <pc:chgData name="Emanuele Zanella" userId="f599bab60d863c85" providerId="LiveId" clId="{79E67637-0383-42B9-8C04-C51F0509DE09}" dt="2026-02-28T17:03:50.376" v="0" actId="571"/>
      <pc:docMkLst>
        <pc:docMk/>
      </pc:docMkLst>
      <pc:sldChg chg="addSp modSp">
        <pc:chgData name="Emanuele Zanella" userId="f599bab60d863c85" providerId="LiveId" clId="{79E67637-0383-42B9-8C04-C51F0509DE09}" dt="2026-02-28T17:03:50.376" v="0" actId="571"/>
        <pc:sldMkLst>
          <pc:docMk/>
          <pc:sldMk cId="1980527049" sldId="327"/>
        </pc:sldMkLst>
        <pc:picChg chg="add mod">
          <ac:chgData name="Emanuele Zanella" userId="f599bab60d863c85" providerId="LiveId" clId="{79E67637-0383-42B9-8C04-C51F0509DE09}" dt="2026-02-28T17:03:50.376" v="0" actId="571"/>
          <ac:picMkLst>
            <pc:docMk/>
            <pc:sldMk cId="1980527049" sldId="327"/>
            <ac:picMk id="3" creationId="{17E785D5-825E-3EA1-F852-E073EFDA95D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6:47:49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3881 0,'-3797'0,"3714"0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6:52:02.1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3829 0,'-3746'0,"3664"0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6:53:32.8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1,'3814'0,"-3755"0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7BD76-4A62-48BB-ADB9-058EA287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B5DC0E-7BA8-459D-BC39-825B5D0E1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5A59E-D1CB-42B6-8605-3297D0D8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F22A28-A1B8-42B4-85D8-148F213C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A780F-2C89-4027-9297-C15C0625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40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EEA3E-7807-448D-80C0-4594AFCA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AE1BE6-E674-4300-B38E-1D0BA67D1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067D74-A314-4758-9EE7-EC2EECDF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A10776-46DD-4BBA-B48B-0D602776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F0BCD3-2F6F-4CEC-80EC-3BAEE0DC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74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0F6EA1-B8C0-4131-8ADD-E7D9A9CD8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B98806-8AFB-48A5-8B90-41B963DA6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9CB46-CD51-460A-9E9D-738AB06C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32C00-CC53-458B-AB13-DC63BFFC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6F20B-C299-4965-B9AB-B6F892FA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9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78C36-650A-41B3-B500-6988F8D9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722D1-CF35-4F24-BC78-DECBE3B5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527DC2-B0DE-4E1A-B10B-08CFAB08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9F605E-DF60-4C92-B68D-C8E47C3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BE2E57-DAD1-4A58-86B8-511D81EE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AB007-EE75-441E-B76C-FF8E1B0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BF03E4-DF3A-4F4B-BCB0-7146F1F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4CB36-6B7E-4937-9AE4-C414CFC7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4D4A2F-1FB8-4527-9B74-2393CF18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59AD28-27E4-4BA7-B231-98EAE8A4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9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10FC9-624F-40A2-9EEA-796E925F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4AF381-A7A3-461A-B1C3-C450D66B5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F545AF-C644-41FD-A623-0461FADB4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572738-0B6B-4FDE-8B34-9BBB08C1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A75D29-9283-4D15-B4C0-403971E5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48FA62-86DE-445B-A80D-9A25E872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1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0DAC-24A0-4D9B-AB66-FA3C1446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FBA86C-A40D-48F9-BF9B-8F4DC41E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CCBDAC-B1C0-46CA-956A-FA5099205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954C4F-B8DB-451D-A52D-9F91AAF61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21ACDB-4178-46FF-B421-8E4FE7BF6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4BB4F2-3946-4798-B74A-A91CEC3B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109446-D720-4B5C-9FAC-A0B1730C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A081EF-CA04-4879-8EA3-C7ACDC88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89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351FA-849C-4963-875C-1B3B5908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012E52-B9EF-49DB-B61D-93E5766D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24173C-8281-4622-8546-1AF77E93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D0ABD3-E9B2-445C-8C9B-8D069BFC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5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58F7AB-C210-442B-A8C6-873EF4A4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022351-D219-4380-83C6-653F25F1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198FBF-C71B-4EFA-81F3-1DC9F3D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866E6-26FD-412B-BA7E-5C0E73FA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62CE6-DEE4-408D-9706-66DEABD6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494497-2BDA-4CD0-BE13-38F49E86B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9F44E3-0186-448A-8016-B5BD5146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44EDE9-B0B2-4105-9D4A-CCA6A26E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031F2F-F2A1-4795-88E0-7ADF07F5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53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483D8-D0EB-4C91-988D-DBA916EF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37DD50-6101-44BC-9F45-C37848FBC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BDC4B5-A8C6-48FE-B15B-5951D197C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3FFC2C-EFF5-416F-B10C-5F3CBA06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8C2B81-B3F7-4343-A6B6-AD97CFFA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E95582-F1DA-4A96-9DCC-87A219A6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17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4D8662-4291-41F7-BC21-0B99CB15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EEA877-5A02-4905-B1B1-1A4F34B1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ECA438-0675-48AC-87C4-5850E98B3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86F1-BDC0-4E85-8C63-E8282375502A}" type="datetimeFigureOut">
              <a:rPr lang="it-IT" smtClean="0"/>
              <a:t>28/02/2026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9DB92B-5EB3-41C4-9222-785586C53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3348D-6554-4592-B19D-64A592E1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4668-AD85-45AB-AD5A-DC7F3DE38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80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F9C6D6C-9918-4A30-8B73-72DDC6820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973" y="4638840"/>
            <a:ext cx="5718877" cy="166227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Candidato:                            Emanuele Zanella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Relatore:                               Prof. Ing. Davide Fabiani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Correlatori:                           Per. Ind. Ernesto Stigliani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Per. Ind. Marco Lazzari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Appello di Laurea:       03/02/2023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706F21-EB8C-4ED3-9F9A-BB43FE0E4ACD}"/>
              </a:ext>
            </a:extLst>
          </p:cNvPr>
          <p:cNvSpPr txBox="1">
            <a:spLocks/>
          </p:cNvSpPr>
          <p:nvPr/>
        </p:nvSpPr>
        <p:spPr>
          <a:xfrm>
            <a:off x="943946" y="3046237"/>
            <a:ext cx="10304106" cy="10167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e analisi di impianti fotovoltaici in bassa tensione e autoconsumo collettivo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8FC242-ECDF-4BB0-BB15-6E23D250591D}"/>
              </a:ext>
            </a:extLst>
          </p:cNvPr>
          <p:cNvSpPr txBox="1"/>
          <p:nvPr/>
        </p:nvSpPr>
        <p:spPr>
          <a:xfrm>
            <a:off x="3047999" y="3491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DI INGEGNERIA</a:t>
            </a:r>
            <a:b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Magistrale in Ingegneria Energetica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70F941D-9351-42AD-B063-19C17B8C00B8}"/>
              </a:ext>
            </a:extLst>
          </p:cNvPr>
          <p:cNvSpPr txBox="1">
            <a:spLocks/>
          </p:cNvSpPr>
          <p:nvPr/>
        </p:nvSpPr>
        <p:spPr>
          <a:xfrm>
            <a:off x="1857983" y="1388020"/>
            <a:ext cx="8171233" cy="1406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Tecnologie innovative per la produzione, il trasporto e l’accumulo dell’energia elettrica M</a:t>
            </a:r>
          </a:p>
        </p:txBody>
      </p:sp>
    </p:spTree>
    <p:extLst>
      <p:ext uri="{BB962C8B-B14F-4D97-AF65-F5344CB8AC3E}">
        <p14:creationId xmlns:p14="http://schemas.microsoft.com/office/powerpoint/2010/main" val="27211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PVsyst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370" y="6344950"/>
            <a:ext cx="51420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A1D5068-D8D8-2DCF-5CFC-F397AED4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7882" r="3418"/>
          <a:stretch/>
        </p:blipFill>
        <p:spPr bwMode="auto">
          <a:xfrm>
            <a:off x="1353051" y="2008820"/>
            <a:ext cx="4539101" cy="3674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483E64-F871-732D-0E4E-92E069C7EB91}"/>
              </a:ext>
            </a:extLst>
          </p:cNvPr>
          <p:cNvSpPr txBox="1"/>
          <p:nvPr/>
        </p:nvSpPr>
        <p:spPr>
          <a:xfrm>
            <a:off x="425002" y="1016422"/>
            <a:ext cx="1139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ombreggiamenti presentano due picchi causati dalla struttura centrale del condominio: nelle prime ore della mattina (palazzo alto) e nel tardo pomeriggio (palazzo basso).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BD57CD-7AAB-67F1-4806-71310BB0196B}"/>
              </a:ext>
            </a:extLst>
          </p:cNvPr>
          <p:cNvSpPr txBox="1"/>
          <p:nvPr/>
        </p:nvSpPr>
        <p:spPr>
          <a:xfrm>
            <a:off x="1353052" y="5822753"/>
            <a:ext cx="453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Diagramma solare in coordinate cartesiane.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837F9C-0BC0-105C-EE34-243E0F714787}"/>
              </a:ext>
            </a:extLst>
          </p:cNvPr>
          <p:cNvSpPr txBox="1"/>
          <p:nvPr/>
        </p:nvSpPr>
        <p:spPr>
          <a:xfrm>
            <a:off x="7137451" y="5837119"/>
            <a:ext cx="2920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Ombreggiamenti il 03/02/2023.</a:t>
            </a:r>
          </a:p>
        </p:txBody>
      </p:sp>
      <p:pic>
        <p:nvPicPr>
          <p:cNvPr id="12" name="condominio-usodimare2_lnwr8uoJ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6CCFBC1E-8485-B456-5975-C9E564B112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7451" y="2008821"/>
            <a:ext cx="2920946" cy="3674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BA09F8D4-1812-4C80-DABF-EF0B685C7203}"/>
              </a:ext>
            </a:extLst>
          </p:cNvPr>
          <p:cNvSpPr/>
          <p:nvPr/>
        </p:nvSpPr>
        <p:spPr>
          <a:xfrm rot="18261342">
            <a:off x="7164964" y="1527301"/>
            <a:ext cx="2561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B549DE82-33D4-BABC-2014-137F274E5885}"/>
              </a:ext>
            </a:extLst>
          </p:cNvPr>
          <p:cNvSpPr/>
          <p:nvPr/>
        </p:nvSpPr>
        <p:spPr>
          <a:xfrm rot="20331754">
            <a:off x="2176872" y="2694671"/>
            <a:ext cx="2561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18772CFF-A209-9E9B-2EB9-188FB76EE418}"/>
              </a:ext>
            </a:extLst>
          </p:cNvPr>
          <p:cNvSpPr/>
          <p:nvPr/>
        </p:nvSpPr>
        <p:spPr>
          <a:xfrm rot="1840516">
            <a:off x="9657479" y="2215184"/>
            <a:ext cx="256181" cy="9630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BCCA4B37-60BF-0CF2-105B-725B4864465A}"/>
              </a:ext>
            </a:extLst>
          </p:cNvPr>
          <p:cNvSpPr/>
          <p:nvPr/>
        </p:nvSpPr>
        <p:spPr>
          <a:xfrm rot="1289251">
            <a:off x="4762277" y="2091335"/>
            <a:ext cx="256181" cy="9630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471EEA7-763A-1B4D-C640-0FA4A7714829}"/>
              </a:ext>
            </a:extLst>
          </p:cNvPr>
          <p:cNvSpPr/>
          <p:nvPr/>
        </p:nvSpPr>
        <p:spPr>
          <a:xfrm rot="2473041">
            <a:off x="8129658" y="2251923"/>
            <a:ext cx="1152733" cy="151307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1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PVsyst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44950"/>
            <a:ext cx="49669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8E4BD2-0A44-F150-B1C1-36982367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1" y="1987393"/>
            <a:ext cx="4935374" cy="34734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FBD4E8-DCEA-57D9-BF9B-E419FB735DB5}"/>
              </a:ext>
            </a:extLst>
          </p:cNvPr>
          <p:cNvSpPr txBox="1"/>
          <p:nvPr/>
        </p:nvSpPr>
        <p:spPr>
          <a:xfrm>
            <a:off x="372319" y="1005331"/>
            <a:ext cx="1144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Performance Ratio permette di misurare la resa effettiva di un impianto fotovoltaico, esso descrive il rapporto tra produzione energetica effettiva e quella teorica dell’impianto fotovoltaico. </a:t>
            </a:r>
          </a:p>
        </p:txBody>
      </p:sp>
      <p:pic>
        <p:nvPicPr>
          <p:cNvPr id="12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F5C3DED-7C0B-E755-1DF2-89394AE70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4" y="2022713"/>
            <a:ext cx="5659486" cy="3215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79E0831C-7530-A00C-AA2D-401C9DA0F12A}"/>
                  </a:ext>
                </a:extLst>
              </p14:cNvPr>
              <p14:cNvContentPartPr/>
              <p14:nvPr/>
            </p14:nvContentPartPr>
            <p14:xfrm flipH="1">
              <a:off x="9871710" y="4832181"/>
              <a:ext cx="1398270" cy="515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79E0831C-7530-A00C-AA2D-401C9DA0F1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9817667" y="-10623819"/>
                <a:ext cx="1505996" cy="309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104FC20D-E5B3-86E0-C146-5CB8B34C43F5}"/>
                  </a:ext>
                </a:extLst>
              </p14:cNvPr>
              <p14:cNvContentPartPr/>
              <p14:nvPr/>
            </p14:nvContentPartPr>
            <p14:xfrm flipH="1">
              <a:off x="9890760" y="5073410"/>
              <a:ext cx="1379220" cy="5152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104FC20D-E5B3-86E0-C146-5CB8B34C43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836729" y="-10382590"/>
                <a:ext cx="1486921" cy="309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BF8C1C26-E7D8-5263-196F-FBAEBCD5E89D}"/>
                  </a:ext>
                </a:extLst>
              </p14:cNvPr>
              <p14:cNvContentPartPr/>
              <p14:nvPr/>
            </p14:nvContentPartPr>
            <p14:xfrm>
              <a:off x="9871710" y="2413719"/>
              <a:ext cx="1398270" cy="5152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BF8C1C26-E7D8-5263-196F-FBAEBCD5E8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7569" y="-13042281"/>
                <a:ext cx="1506190" cy="3091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63BD22C-A9A0-EE3A-A018-CA359BB2E5F8}"/>
              </a:ext>
            </a:extLst>
          </p:cNvPr>
          <p:cNvCxnSpPr/>
          <p:nvPr/>
        </p:nvCxnSpPr>
        <p:spPr>
          <a:xfrm>
            <a:off x="1052414" y="2518335"/>
            <a:ext cx="0" cy="496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263D5846-16B4-1550-DE22-5B23CDB8C010}"/>
              </a:ext>
            </a:extLst>
          </p:cNvPr>
          <p:cNvCxnSpPr/>
          <p:nvPr/>
        </p:nvCxnSpPr>
        <p:spPr>
          <a:xfrm>
            <a:off x="4638678" y="2486877"/>
            <a:ext cx="0" cy="496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C3B4DAF2-4146-3A1D-A5C7-1F9C8A040CB6}"/>
              </a:ext>
            </a:extLst>
          </p:cNvPr>
          <p:cNvCxnSpPr/>
          <p:nvPr/>
        </p:nvCxnSpPr>
        <p:spPr>
          <a:xfrm>
            <a:off x="4982752" y="2605229"/>
            <a:ext cx="0" cy="496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7F98D55-C4D1-97B2-D00A-1BF858C90267}"/>
              </a:ext>
            </a:extLst>
          </p:cNvPr>
          <p:cNvSpPr txBox="1"/>
          <p:nvPr/>
        </p:nvSpPr>
        <p:spPr>
          <a:xfrm>
            <a:off x="5682884" y="5462853"/>
            <a:ext cx="565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Irraggiamento orizzontale globale e irraggiamento globale al netto degli ombreggiamenti.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A7F4A47-FD16-E253-3BDE-E2593C0A9D9B}"/>
              </a:ext>
            </a:extLst>
          </p:cNvPr>
          <p:cNvSpPr txBox="1"/>
          <p:nvPr/>
        </p:nvSpPr>
        <p:spPr>
          <a:xfrm>
            <a:off x="416665" y="5622454"/>
            <a:ext cx="492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 mensili PR.</a:t>
            </a:r>
          </a:p>
        </p:txBody>
      </p:sp>
    </p:spTree>
    <p:extLst>
      <p:ext uri="{BB962C8B-B14F-4D97-AF65-F5344CB8AC3E}">
        <p14:creationId xmlns:p14="http://schemas.microsoft.com/office/powerpoint/2010/main" val="13395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5F327B-0258-B074-1E64-B4FAD8354643}"/>
              </a:ext>
            </a:extLst>
          </p:cNvPr>
          <p:cNvSpPr txBox="1"/>
          <p:nvPr/>
        </p:nvSpPr>
        <p:spPr>
          <a:xfrm>
            <a:off x="405110" y="5680132"/>
            <a:ext cx="4634250" cy="584775"/>
          </a:xfrm>
          <a:prstGeom prst="rect">
            <a:avLst/>
          </a:prstGeom>
          <a:solidFill>
            <a:srgbClr val="FFF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Flussi energetici schema di autoconsumo collettivo virtuale (riprodotto da schema RSE).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279FB72-1A29-6CEB-75AF-8ACE721279D6}"/>
              </a:ext>
            </a:extLst>
          </p:cNvPr>
          <p:cNvSpPr txBox="1"/>
          <p:nvPr/>
        </p:nvSpPr>
        <p:spPr>
          <a:xfrm>
            <a:off x="416665" y="5680132"/>
            <a:ext cx="4477550" cy="584775"/>
          </a:xfrm>
          <a:prstGeom prst="rect">
            <a:avLst/>
          </a:prstGeom>
          <a:solidFill>
            <a:srgbClr val="FFF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di autoconsumo collettivo virtuale (riprodotto da schema RSE).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0" y="274320"/>
            <a:ext cx="3303289" cy="56077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C35F7C-0CF1-21D1-3466-AF795224EDEB}"/>
              </a:ext>
            </a:extLst>
          </p:cNvPr>
          <p:cNvSpPr txBox="1"/>
          <p:nvPr/>
        </p:nvSpPr>
        <p:spPr>
          <a:xfrm>
            <a:off x="405110" y="1064307"/>
            <a:ext cx="1146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L’autoconsumo collettivo è realizzato mediante uno schema di autoconsumo virtuale in cui viene utilizzata la rete pubblica. Mediante la configurazione riportata ogni utente mantiene il proprio fornitore di energia elettrica.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F37EE45-251B-6B61-75B2-966A3635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0" y="1987637"/>
            <a:ext cx="4634250" cy="358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5E47CDC-56F5-D106-1BF7-F751E2250AD0}"/>
                  </a:ext>
                </a:extLst>
              </p:cNvPr>
              <p:cNvSpPr txBox="1"/>
              <p:nvPr/>
            </p:nvSpPr>
            <p:spPr>
              <a:xfrm>
                <a:off x="5312390" y="1987637"/>
                <a:ext cx="6330970" cy="366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contributi previsti per la configurazione: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Valorizzazione dell’energia elettrica condivisa (10 €/MWh);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Incentivazione dell’energia elettrica condivisa (100 €/MWh).</a:t>
                </a:r>
              </a:p>
              <a:p>
                <a:pPr algn="just"/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L’energia elettrica condivisa mensilmente è definita come:</a:t>
                </a:r>
              </a:p>
              <a:p>
                <a:endPara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𝐴𝐶</m:t>
                          </m:r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it-I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h</m:t>
                          </m:r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𝐴𝐶</m:t>
                              </m:r>
                              <m:r>
                                <a:rPr lang="it-I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it-IT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cui: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𝑖𝑚𝑚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;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𝑝𝑟𝑒𝑙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5E47CDC-56F5-D106-1BF7-F751E225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390" y="1987637"/>
                <a:ext cx="6330970" cy="3667864"/>
              </a:xfrm>
              <a:prstGeom prst="rect">
                <a:avLst/>
              </a:prstGeom>
              <a:blipFill>
                <a:blip r:embed="rId3"/>
                <a:stretch>
                  <a:fillRect l="-770" t="-8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4FD97BEF-C8A2-E4C8-76BE-0F55606D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0" y="1987636"/>
            <a:ext cx="4634250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10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economica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124" y="6344950"/>
            <a:ext cx="745456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1BC264-A999-81AD-BED4-39D75D27EE43}"/>
              </a:ext>
            </a:extLst>
          </p:cNvPr>
          <p:cNvSpPr txBox="1"/>
          <p:nvPr/>
        </p:nvSpPr>
        <p:spPr>
          <a:xfrm>
            <a:off x="416665" y="3951718"/>
            <a:ext cx="4670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 energia per la fornitura condominiale: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 energia 2019;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 energia 2021;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 energia per i condomini: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precrisi energetica: 0,15 €/kWh;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attuale: 0,4 €/kWh;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8CD7792-E810-9542-C698-C62154072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12" y="1112293"/>
            <a:ext cx="5773017" cy="428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0DC40F-18C6-539D-F50C-792784649FD7}"/>
              </a:ext>
            </a:extLst>
          </p:cNvPr>
          <p:cNvSpPr txBox="1"/>
          <p:nvPr/>
        </p:nvSpPr>
        <p:spPr>
          <a:xfrm>
            <a:off x="6126912" y="5577077"/>
            <a:ext cx="577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Andamento costo materia energia per kWh nelle tre fasce di consumo per utente non domestico (dati ARERA).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DAD3588E-61B6-6711-BC89-085177743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21039"/>
              </p:ext>
            </p:extLst>
          </p:nvPr>
        </p:nvGraphicFramePr>
        <p:xfrm>
          <a:off x="416665" y="1506177"/>
          <a:ext cx="5474572" cy="21031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458572">
                  <a:extLst>
                    <a:ext uri="{9D8B030D-6E8A-4147-A177-3AD203B41FA5}">
                      <a16:colId xmlns:a16="http://schemas.microsoft.com/office/drawing/2014/main" val="68263463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688861949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 iniziale: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2348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manutenzione: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400 €/y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3707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servizi tecnico amministrativi: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1080 €/y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34085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Durata incentivi (tempo di analisi):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35133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Autoconsumo: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60 %  (15% - 45 %)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0503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8152D6-EEEE-6A33-8BE1-91B1588759A6}"/>
              </a:ext>
            </a:extLst>
          </p:cNvPr>
          <p:cNvSpPr txBox="1"/>
          <p:nvPr/>
        </p:nvSpPr>
        <p:spPr>
          <a:xfrm>
            <a:off x="337017" y="1051937"/>
            <a:ext cx="229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L’iniziativa prevede:</a:t>
            </a:r>
          </a:p>
        </p:txBody>
      </p:sp>
    </p:spTree>
    <p:extLst>
      <p:ext uri="{BB962C8B-B14F-4D97-AF65-F5344CB8AC3E}">
        <p14:creationId xmlns:p14="http://schemas.microsoft.com/office/powerpoint/2010/main" val="389189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economica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B1FBBC-8241-9415-02B6-03DD63DE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18" y="1196862"/>
            <a:ext cx="5278316" cy="41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21FD8F-C89E-4830-B388-BAD8C926D033}"/>
              </a:ext>
            </a:extLst>
          </p:cNvPr>
          <p:cNvSpPr txBox="1"/>
          <p:nvPr/>
        </p:nvSpPr>
        <p:spPr>
          <a:xfrm>
            <a:off x="416665" y="1208290"/>
            <a:ext cx="588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simulazione nello scenario precrisi evidenzia i seguenti risultati finanziari: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19753D3-E73C-9EE0-3094-0B27E000F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47423"/>
              </p:ext>
            </p:extLst>
          </p:nvPr>
        </p:nvGraphicFramePr>
        <p:xfrm>
          <a:off x="470792" y="1975304"/>
          <a:ext cx="5483316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3316">
                  <a:extLst>
                    <a:ext uri="{9D8B030D-6E8A-4147-A177-3AD203B41FA5}">
                      <a16:colId xmlns:a16="http://schemas.microsoft.com/office/drawing/2014/main" val="682634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88861949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Periodo di recupero: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6,12 anni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2348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complessivamente investito: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3707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Utile netto: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46.606 €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34085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35133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Ritorno percentuale: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126 %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0503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69F32E-2AA8-75C1-9329-1CF59203BD42}"/>
              </a:ext>
            </a:extLst>
          </p:cNvPr>
          <p:cNvSpPr txBox="1"/>
          <p:nvPr/>
        </p:nvSpPr>
        <p:spPr>
          <a:xfrm>
            <a:off x="6497018" y="5469966"/>
            <a:ext cx="52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di cassa cumulato non attualizzato (costo energia precrisi)</a:t>
            </a:r>
          </a:p>
        </p:txBody>
      </p:sp>
    </p:spTree>
    <p:extLst>
      <p:ext uri="{BB962C8B-B14F-4D97-AF65-F5344CB8AC3E}">
        <p14:creationId xmlns:p14="http://schemas.microsoft.com/office/powerpoint/2010/main" val="148345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F025B3-A29C-A1C0-1320-B5B0E2F4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1" y="1270200"/>
            <a:ext cx="5346713" cy="409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economica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6A3A48-F442-1187-722A-DB84D6EC9EC8}"/>
              </a:ext>
            </a:extLst>
          </p:cNvPr>
          <p:cNvSpPr txBox="1"/>
          <p:nvPr/>
        </p:nvSpPr>
        <p:spPr>
          <a:xfrm>
            <a:off x="416665" y="1270200"/>
            <a:ext cx="557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simulazione nello scenario di crisi energetica evidenzia i seguenti risultati finanziari: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A4BD11A-D3D0-CB34-8741-0648A80C3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0744"/>
              </p:ext>
            </p:extLst>
          </p:nvPr>
        </p:nvGraphicFramePr>
        <p:xfrm>
          <a:off x="499110" y="2037214"/>
          <a:ext cx="543123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1231">
                  <a:extLst>
                    <a:ext uri="{9D8B030D-6E8A-4147-A177-3AD203B41FA5}">
                      <a16:colId xmlns:a16="http://schemas.microsoft.com/office/drawing/2014/main" val="682634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88861949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Periodo di recupero: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 anni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2348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complessivamente investito: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3707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Utile netto: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74.430 €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34085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35133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Ritorno percentuale: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201 %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0503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01FFF6-539E-13B9-6184-4D7888D878E5}"/>
              </a:ext>
            </a:extLst>
          </p:cNvPr>
          <p:cNvSpPr txBox="1"/>
          <p:nvPr/>
        </p:nvSpPr>
        <p:spPr>
          <a:xfrm>
            <a:off x="6672764" y="5475630"/>
            <a:ext cx="51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di cassa cumulato non attualizzato (costo energia scenario attuale)</a:t>
            </a:r>
          </a:p>
        </p:txBody>
      </p:sp>
    </p:spTree>
    <p:extLst>
      <p:ext uri="{BB962C8B-B14F-4D97-AF65-F5344CB8AC3E}">
        <p14:creationId xmlns:p14="http://schemas.microsoft.com/office/powerpoint/2010/main" val="2569374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economica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A7D06F9-D3F7-41ED-288F-82548261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41" y="1727345"/>
            <a:ext cx="4982493" cy="367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013CB9-1864-71EC-91F8-5971A5B46F02}"/>
              </a:ext>
            </a:extLst>
          </p:cNvPr>
          <p:cNvSpPr txBox="1"/>
          <p:nvPr/>
        </p:nvSpPr>
        <p:spPr>
          <a:xfrm>
            <a:off x="328097" y="992517"/>
            <a:ext cx="1135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stata eseguita un ulteriore analisi per verificare l’impatto del sistema di accumulo sull’investimento. L’analisi, effettuata considerando il costo attuale dell’energia elettrica, prevede: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DCC648A-417A-E9E1-6819-76AFD447D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7979"/>
              </p:ext>
            </p:extLst>
          </p:nvPr>
        </p:nvGraphicFramePr>
        <p:xfrm>
          <a:off x="416665" y="1796270"/>
          <a:ext cx="6235147" cy="10972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14035">
                  <a:extLst>
                    <a:ext uri="{9D8B030D-6E8A-4147-A177-3AD203B41FA5}">
                      <a16:colId xmlns:a16="http://schemas.microsoft.com/office/drawing/2014/main" val="68263463"/>
                    </a:ext>
                  </a:extLst>
                </a:gridCol>
                <a:gridCol w="3321112">
                  <a:extLst>
                    <a:ext uri="{9D8B030D-6E8A-4147-A177-3AD203B41FA5}">
                      <a16:colId xmlns:a16="http://schemas.microsoft.com/office/drawing/2014/main" val="2688861949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impianto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13.842 € (- 23,7 %)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2348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manutenzione: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200 €/y (- 50 %)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3707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Autoconsumo: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 (7,5 % - 22,5 %)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3408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8BAF50-3472-02EE-AFB3-AF9E9931F100}"/>
              </a:ext>
            </a:extLst>
          </p:cNvPr>
          <p:cNvSpPr txBox="1"/>
          <p:nvPr/>
        </p:nvSpPr>
        <p:spPr>
          <a:xfrm>
            <a:off x="328097" y="3059668"/>
            <a:ext cx="597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simulazione evidenzia i seguenti risultati finanziari: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5A6313C1-E768-B996-070F-A39F7EA6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30054"/>
              </p:ext>
            </p:extLst>
          </p:nvPr>
        </p:nvGraphicFramePr>
        <p:xfrm>
          <a:off x="416665" y="3574154"/>
          <a:ext cx="6235147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3115">
                  <a:extLst>
                    <a:ext uri="{9D8B030D-6E8A-4147-A177-3AD203B41FA5}">
                      <a16:colId xmlns:a16="http://schemas.microsoft.com/office/drawing/2014/main" val="68263463"/>
                    </a:ext>
                  </a:extLst>
                </a:gridCol>
                <a:gridCol w="1802032">
                  <a:extLst>
                    <a:ext uri="{9D8B030D-6E8A-4147-A177-3AD203B41FA5}">
                      <a16:colId xmlns:a16="http://schemas.microsoft.com/office/drawing/2014/main" val="2688861949"/>
                    </a:ext>
                  </a:extLst>
                </a:gridCol>
              </a:tblGrid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di ritorno sull’investimento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7,28 anni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2348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Utile netto: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30.505 €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3707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34085"/>
                  </a:ext>
                </a:extLst>
              </a:tr>
              <a:tr h="33352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Ritorno 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26041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30BC4B-BE21-CED8-C831-4280CD8069CA}"/>
              </a:ext>
            </a:extLst>
          </p:cNvPr>
          <p:cNvSpPr txBox="1"/>
          <p:nvPr/>
        </p:nvSpPr>
        <p:spPr>
          <a:xfrm>
            <a:off x="363089" y="5198631"/>
            <a:ext cx="628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il sistema di accumulo si ottiene un ritorno economico del 144 % superiore rispetto alla configurazione senza sistema di accumulo con un investimento del 22,5 % superiore.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30EC29-7FD3-EF76-A713-C7ACEFE17838}"/>
              </a:ext>
            </a:extLst>
          </p:cNvPr>
          <p:cNvSpPr txBox="1"/>
          <p:nvPr/>
        </p:nvSpPr>
        <p:spPr>
          <a:xfrm>
            <a:off x="6892141" y="5475630"/>
            <a:ext cx="498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Flusso di cassa cumulato non attualizzato configurazione senza sistema di accumulo.</a:t>
            </a:r>
          </a:p>
        </p:txBody>
      </p:sp>
    </p:spTree>
    <p:extLst>
      <p:ext uri="{BB962C8B-B14F-4D97-AF65-F5344CB8AC3E}">
        <p14:creationId xmlns:p14="http://schemas.microsoft.com/office/powerpoint/2010/main" val="111126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0" y="354503"/>
            <a:ext cx="3943154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 e prospettive future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013CB9-1864-71EC-91F8-5971A5B46F02}"/>
              </a:ext>
            </a:extLst>
          </p:cNvPr>
          <p:cNvSpPr txBox="1"/>
          <p:nvPr/>
        </p:nvSpPr>
        <p:spPr>
          <a:xfrm>
            <a:off x="405110" y="940948"/>
            <a:ext cx="62570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Dalle analisi effettuate gli incentivi attualmente previsti dalla legislazione italiana risultano indispensabili per rendere competitivi gli impianti FV. Senza i tali, l’impianto presentato avrebbe richiesto un capitale complessivamente investito di 55.100 € (+50 %) riducendo drasticamente la convenienza economica.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 il 2020 e il 2021 è stato registrato in Italia un incremento della potenza installata relativa ai sistemi di accumulo del 117 %, il costo dei sistemi di accumulo risulta essere nei progetti analizzati la componente di costo maggiore (14.360,5 € nell’impianto presentato).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Gli ottimizzatori di potenza garantiscono vantaggi non solo dal punto di vista della produzione energetica e di conseguenza dal punto di vista economico. Nel primo progetto gli ottimizzatori rappresentano il 6 % del costo complessivo, garantendo un ritorno economico del 24 % superiore.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02B47F3-B53F-738F-2778-7843438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42" y="1104590"/>
            <a:ext cx="4898754" cy="43072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6F522A-5E14-3A82-6E97-2F730FE27FA8}"/>
              </a:ext>
            </a:extLst>
          </p:cNvPr>
          <p:cNvSpPr txBox="1"/>
          <p:nvPr/>
        </p:nvSpPr>
        <p:spPr>
          <a:xfrm>
            <a:off x="6892142" y="5462451"/>
            <a:ext cx="4898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 di sistemi di accumulo per FV installati e potenza complessiva installata Italia (fonte dati Terna).                                               </a:t>
            </a:r>
            <a:endParaRPr lang="it-IT" sz="1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62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0" y="354503"/>
            <a:ext cx="4896463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 e prospettive future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344950"/>
            <a:ext cx="46621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013CB9-1864-71EC-91F8-5971A5B46F02}"/>
              </a:ext>
            </a:extLst>
          </p:cNvPr>
          <p:cNvSpPr txBox="1"/>
          <p:nvPr/>
        </p:nvSpPr>
        <p:spPr>
          <a:xfrm>
            <a:off x="5427637" y="1162756"/>
            <a:ext cx="65471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attuali ritmi sulla potenza fotovoltaica installata (+3,96 %/y rispetto al +9,8 %/y necessario) non sono sufficienti a raggiungere gli obiettivi prefissati (PNIEC - 52.000 MW). 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L’iter di connessione semplificato previsto per alcuni impianti, con determinate caratteristiche, garantisce tempi per la connessione dell’impianto estremamente ridotti rispetto all’iter ordinario (51 giorni vs 109 giorni).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risultati convenienti per un fabbisogno energetico residenziale, in quanto permettono di garantire una maggior quota di autoconsumo, anche quando la produzione FV risulta assente, realizzando uno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temporale dell’energia disponibile, avvicinandola ai consumi domestici. I tre progetti analizzati dotati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hanno comportato al netto di un investimento medio del 34 % maggiore, un ritorno economico medio del 151 % superiore al caso senza accumulo.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039963-E64F-6066-B4CE-9905084AA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8" y="1162756"/>
            <a:ext cx="4850875" cy="404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A5805C2-823B-4417-FFB0-13BE0D65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38" y="5370958"/>
            <a:ext cx="4780196" cy="7312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Evoluzione della potenza e del numero di impianti in Italia (fonte dati: GSE, Solare Fotovoltaico – Rapporto Statistico 2021).                                                            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2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dominio_Usodimare1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7954A631-48EB-628D-FA15-2000125583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0969" y="1248136"/>
            <a:ext cx="4010062" cy="436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76A24B-F1E9-C1F9-B88E-F541463E3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1" y="1824270"/>
            <a:ext cx="3341588" cy="2833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85A408-3CA0-9A03-4C20-529072777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21" y="1824271"/>
            <a:ext cx="3471069" cy="28331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E3F4074-96F4-D857-F8FD-BE29DD265D6B}"/>
              </a:ext>
            </a:extLst>
          </p:cNvPr>
          <p:cNvSpPr txBox="1">
            <a:spLocks/>
          </p:cNvSpPr>
          <p:nvPr/>
        </p:nvSpPr>
        <p:spPr>
          <a:xfrm>
            <a:off x="3492230" y="33875"/>
            <a:ext cx="5505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l’attenzione! 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FA518A7E-F004-2381-FE89-E342285D664F}"/>
              </a:ext>
            </a:extLst>
          </p:cNvPr>
          <p:cNvSpPr txBox="1">
            <a:spLocks/>
          </p:cNvSpPr>
          <p:nvPr/>
        </p:nvSpPr>
        <p:spPr>
          <a:xfrm>
            <a:off x="4531261" y="5888952"/>
            <a:ext cx="3569770" cy="38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Emanuele Zanella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7E785D5-825E-3EA1-F852-E073EFDA9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0" y="1824270"/>
            <a:ext cx="3341588" cy="2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dominio_Usodimare1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7259C57-281E-39CE-E3A3-E97E60D54B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6467" y="1090207"/>
            <a:ext cx="3944200" cy="4280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Segnaposto contenuto 17" descr="Immagine che contiene ciminiera, ingombro, vendita&#10;&#10;Descrizione generata automaticamente">
            <a:extLst>
              <a:ext uri="{FF2B5EF4-FFF2-40B4-BE49-F238E27FC236}">
                <a16:creationId xmlns:a16="http://schemas.microsoft.com/office/drawing/2014/main" id="{1CB0313D-4366-C455-21D2-10CD93055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b="3432"/>
          <a:stretch/>
        </p:blipFill>
        <p:spPr>
          <a:xfrm>
            <a:off x="7488428" y="1090206"/>
            <a:ext cx="3952239" cy="4297671"/>
          </a:xfrm>
          <a:prstGeom prst="rect">
            <a:avLst/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64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preliminare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DDF8FD8-F790-9F24-7F5F-75E45C821EB2}"/>
              </a:ext>
            </a:extLst>
          </p:cNvPr>
          <p:cNvCxnSpPr>
            <a:cxnSpLocks/>
          </p:cNvCxnSpPr>
          <p:nvPr/>
        </p:nvCxnSpPr>
        <p:spPr>
          <a:xfrm flipH="1" flipV="1">
            <a:off x="416664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03DED72-D527-2974-2319-413D37E2D750}"/>
              </a:ext>
            </a:extLst>
          </p:cNvPr>
          <p:cNvSpPr txBox="1"/>
          <p:nvPr/>
        </p:nvSpPr>
        <p:spPr>
          <a:xfrm>
            <a:off x="416663" y="1090206"/>
            <a:ext cx="685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progetto riguarda un impianto fotovoltaico condominiale, primo esempio di autoconsumo collettivo nella città di Bologna.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6F628F96-F33F-B5C8-A9B7-7DFB54E22811}"/>
                  </a:ext>
                </a:extLst>
              </p:cNvPr>
              <p:cNvSpPr txBox="1"/>
              <p:nvPr/>
            </p:nvSpPr>
            <p:spPr>
              <a:xfrm>
                <a:off x="408622" y="2294548"/>
                <a:ext cx="6852237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progetto prevede l’installazione dei seguenti componenti principali: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Pannelli FV;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Ottimizzatori di potenza;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Sistema di accumulo;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Zavorre.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pannelli sono stati installati sopra i lastrici condominiali, azimut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° e tilt 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0°.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6F628F96-F33F-B5C8-A9B7-7DFB54E2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" y="2294548"/>
                <a:ext cx="6852237" cy="3447098"/>
              </a:xfrm>
              <a:prstGeom prst="rect">
                <a:avLst/>
              </a:prstGeom>
              <a:blipFill>
                <a:blip r:embed="rId6"/>
                <a:stretch>
                  <a:fillRect l="-890" t="-883" r="-9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EA62B7-7009-8C28-EF03-1E9BA05F264D}"/>
              </a:ext>
            </a:extLst>
          </p:cNvPr>
          <p:cNvSpPr txBox="1"/>
          <p:nvPr/>
        </p:nvSpPr>
        <p:spPr>
          <a:xfrm>
            <a:off x="7488428" y="5449259"/>
            <a:ext cx="39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Vista tridimensionale condominio (Google Maps).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E68CC-B06B-226D-C8FE-66751E6BA17A}"/>
              </a:ext>
            </a:extLst>
          </p:cNvPr>
          <p:cNvSpPr txBox="1"/>
          <p:nvPr/>
        </p:nvSpPr>
        <p:spPr>
          <a:xfrm>
            <a:off x="7480388" y="5453331"/>
            <a:ext cx="3960279" cy="584775"/>
          </a:xfrm>
          <a:prstGeom prst="rect">
            <a:avLst/>
          </a:prstGeom>
          <a:solidFill>
            <a:srgbClr val="FFFA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per il calcolo degli ombreggiamenti (PVsyst).</a:t>
            </a:r>
          </a:p>
        </p:txBody>
      </p:sp>
    </p:spTree>
    <p:extLst>
      <p:ext uri="{BB962C8B-B14F-4D97-AF65-F5344CB8AC3E}">
        <p14:creationId xmlns:p14="http://schemas.microsoft.com/office/powerpoint/2010/main" val="18536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8" grpId="0"/>
      <p:bldP spid="29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BE7A7D-9EC3-9ACA-0A76-B5E3906B3841}"/>
              </a:ext>
            </a:extLst>
          </p:cNvPr>
          <p:cNvGrpSpPr/>
          <p:nvPr/>
        </p:nvGrpSpPr>
        <p:grpSpPr>
          <a:xfrm>
            <a:off x="405110" y="1467968"/>
            <a:ext cx="4549111" cy="4061806"/>
            <a:chOff x="405110" y="1467968"/>
            <a:chExt cx="4549111" cy="4061806"/>
          </a:xfrm>
          <a:solidFill>
            <a:srgbClr val="FFF8E2"/>
          </a:solidFill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6C07539E-E961-D8FF-2C79-3ED64DC02DF7}"/>
                </a:ext>
              </a:extLst>
            </p:cNvPr>
            <p:cNvSpPr/>
            <p:nvPr/>
          </p:nvSpPr>
          <p:spPr>
            <a:xfrm>
              <a:off x="2306358" y="2412397"/>
              <a:ext cx="2647863" cy="2033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F37190-7E49-1EB3-9FBF-5E5F17B34A6F}"/>
                </a:ext>
              </a:extLst>
            </p:cNvPr>
            <p:cNvSpPr/>
            <p:nvPr/>
          </p:nvSpPr>
          <p:spPr>
            <a:xfrm>
              <a:off x="416664" y="4281815"/>
              <a:ext cx="1793339" cy="12479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24D7D4F-2E56-751E-ACB4-E6F5557047D0}"/>
                </a:ext>
              </a:extLst>
            </p:cNvPr>
            <p:cNvSpPr/>
            <p:nvPr/>
          </p:nvSpPr>
          <p:spPr>
            <a:xfrm>
              <a:off x="405110" y="2877483"/>
              <a:ext cx="1793339" cy="12479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82CF99A-A5AF-EDD8-0B94-5963982A94E8}"/>
                </a:ext>
              </a:extLst>
            </p:cNvPr>
            <p:cNvSpPr/>
            <p:nvPr/>
          </p:nvSpPr>
          <p:spPr>
            <a:xfrm>
              <a:off x="405111" y="1467968"/>
              <a:ext cx="1793339" cy="12479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DC57628-3815-DFB3-C45D-7466C3929324}"/>
              </a:ext>
            </a:extLst>
          </p:cNvPr>
          <p:cNvSpPr/>
          <p:nvPr/>
        </p:nvSpPr>
        <p:spPr>
          <a:xfrm>
            <a:off x="2306358" y="2849867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09C90FC-8A43-BD95-985E-2118109492DC}"/>
              </a:ext>
            </a:extLst>
          </p:cNvPr>
          <p:cNvSpPr/>
          <p:nvPr/>
        </p:nvSpPr>
        <p:spPr>
          <a:xfrm>
            <a:off x="7430523" y="2849867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6BABB5-45D3-D45B-8D3C-A7ACABE66DBE}"/>
              </a:ext>
            </a:extLst>
          </p:cNvPr>
          <p:cNvSpPr/>
          <p:nvPr/>
        </p:nvSpPr>
        <p:spPr>
          <a:xfrm>
            <a:off x="4915576" y="4897043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88A1D1-E0F6-9617-A824-F781BFA582A9}"/>
              </a:ext>
            </a:extLst>
          </p:cNvPr>
          <p:cNvSpPr/>
          <p:nvPr/>
        </p:nvSpPr>
        <p:spPr>
          <a:xfrm>
            <a:off x="4565036" y="2637502"/>
            <a:ext cx="2494421" cy="18081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impianto FV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49FFC73-92F1-C723-D462-42D1D8F5FDBA}"/>
              </a:ext>
            </a:extLst>
          </p:cNvPr>
          <p:cNvSpPr/>
          <p:nvPr/>
        </p:nvSpPr>
        <p:spPr>
          <a:xfrm>
            <a:off x="4915576" y="996936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 tecnica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ello 3D 8" descr="Freccia curva spessa di colore grigio scuro">
                <a:extLst>
                  <a:ext uri="{FF2B5EF4-FFF2-40B4-BE49-F238E27FC236}">
                    <a16:creationId xmlns:a16="http://schemas.microsoft.com/office/drawing/2014/main" id="{6BA26EAA-03E4-0318-EFEA-15C80FF657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4228983"/>
                  </p:ext>
                </p:extLst>
              </p:nvPr>
            </p:nvGraphicFramePr>
            <p:xfrm rot="657331">
              <a:off x="6666827" y="1372740"/>
              <a:ext cx="1869760" cy="1300291"/>
            </p:xfrm>
            <a:graphic>
              <a:graphicData uri="http://schemas.microsoft.com/office/drawing/2017/model3d">
                <am3d:model3d r:embed="rId2">
                  <am3d:spPr>
                    <a:xfrm rot="657331">
                      <a:off x="0" y="0"/>
                      <a:ext cx="1869760" cy="1300291"/>
                    </a:xfrm>
                    <a:prstGeom prst="rect">
                      <a:avLst/>
                    </a:prstGeom>
                  </am3d:spPr>
                  <am3d:camera>
                    <am3d:pos x="0" y="0" z="632104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83504" d="1000000"/>
                    <am3d:preTrans dx="-899407" dy="-11281883" dz="-5598506"/>
                    <am3d:scale>
                      <am3d:sx n="1000000" d="1000000"/>
                      <am3d:sy n="1000000" d="1000000"/>
                      <am3d:sz n="1000000" d="1000000"/>
                    </am3d:scale>
                    <am3d:rot ax="1489133" ay="-91781" az="-4244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5910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ello 3D 8" descr="Freccia curva spessa di colore grigio scuro">
                <a:extLst>
                  <a:ext uri="{FF2B5EF4-FFF2-40B4-BE49-F238E27FC236}">
                    <a16:creationId xmlns:a16="http://schemas.microsoft.com/office/drawing/2014/main" id="{6BA26EAA-03E4-0318-EFEA-15C80FF657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57331">
                <a:off x="6666827" y="1372740"/>
                <a:ext cx="1869760" cy="130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ello 3D 10" descr="Freccia curva spessa di colore grigio scuro">
                <a:extLst>
                  <a:ext uri="{FF2B5EF4-FFF2-40B4-BE49-F238E27FC236}">
                    <a16:creationId xmlns:a16="http://schemas.microsoft.com/office/drawing/2014/main" id="{755BDD1B-D4E5-AEE4-B1A3-A6655C6186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6161807"/>
                  </p:ext>
                </p:extLst>
              </p:nvPr>
            </p:nvGraphicFramePr>
            <p:xfrm rot="6000382">
              <a:off x="6824379" y="4158615"/>
              <a:ext cx="1778767" cy="1474379"/>
            </p:xfrm>
            <a:graphic>
              <a:graphicData uri="http://schemas.microsoft.com/office/drawing/2017/model3d">
                <am3d:model3d r:embed="rId2">
                  <am3d:spPr>
                    <a:xfrm rot="6000382">
                      <a:off x="0" y="0"/>
                      <a:ext cx="1778767" cy="1474379"/>
                    </a:xfrm>
                    <a:prstGeom prst="rect">
                      <a:avLst/>
                    </a:prstGeom>
                  </am3d:spPr>
                  <am3d:camera>
                    <am3d:pos x="0" y="0" z="632104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83504" d="1000000"/>
                    <am3d:preTrans dx="-899407" dy="-11281883" dz="-5598506"/>
                    <am3d:scale>
                      <am3d:sx n="1000000" d="1000000"/>
                      <am3d:sy n="1000000" d="1000000"/>
                      <am3d:sz n="1000000" d="1000000"/>
                    </am3d:scale>
                    <am3d:rot ax="1884083" ay="-745883" az="-44917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5397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ello 3D 10" descr="Freccia curva spessa di colore grigio scuro">
                <a:extLst>
                  <a:ext uri="{FF2B5EF4-FFF2-40B4-BE49-F238E27FC236}">
                    <a16:creationId xmlns:a16="http://schemas.microsoft.com/office/drawing/2014/main" id="{755BDD1B-D4E5-AEE4-B1A3-A6655C6186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000382">
                <a:off x="6824379" y="4158615"/>
                <a:ext cx="1778767" cy="147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ello 3D 13" descr="Freccia curva spessa di colore grigio scuro">
                <a:extLst>
                  <a:ext uri="{FF2B5EF4-FFF2-40B4-BE49-F238E27FC236}">
                    <a16:creationId xmlns:a16="http://schemas.microsoft.com/office/drawing/2014/main" id="{200C9A8B-B6B9-7661-BE54-6AC85718CE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945086"/>
                  </p:ext>
                </p:extLst>
              </p:nvPr>
            </p:nvGraphicFramePr>
            <p:xfrm rot="11963717">
              <a:off x="3078636" y="4406311"/>
              <a:ext cx="1929622" cy="1359291"/>
            </p:xfrm>
            <a:graphic>
              <a:graphicData uri="http://schemas.microsoft.com/office/drawing/2017/model3d">
                <am3d:model3d r:embed="rId2">
                  <am3d:spPr>
                    <a:xfrm rot="11963717">
                      <a:off x="0" y="0"/>
                      <a:ext cx="1929622" cy="1359291"/>
                    </a:xfrm>
                    <a:prstGeom prst="rect">
                      <a:avLst/>
                    </a:prstGeom>
                  </am3d:spPr>
                  <am3d:camera>
                    <am3d:pos x="0" y="0" z="632104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83504" d="1000000"/>
                    <am3d:preTrans dx="-899407" dy="-11281883" dz="-5598506"/>
                    <am3d:scale>
                      <am3d:sx n="1000000" d="1000000"/>
                      <am3d:sy n="1000000" d="1000000"/>
                      <am3d:sz n="1000000" d="1000000"/>
                    </am3d:scale>
                    <am3d:rot ax="1606129" ay="24301" az="1225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7090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ello 3D 13" descr="Freccia curva spessa di colore grigio scuro">
                <a:extLst>
                  <a:ext uri="{FF2B5EF4-FFF2-40B4-BE49-F238E27FC236}">
                    <a16:creationId xmlns:a16="http://schemas.microsoft.com/office/drawing/2014/main" id="{200C9A8B-B6B9-7661-BE54-6AC85718CE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1963717">
                <a:off x="3078636" y="4406311"/>
                <a:ext cx="1929622" cy="1359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2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0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0"/>
                                          </p:val>
                                        </p:tav>
                                        <p:tav tm="3330">
                                          <p:val>
                                            <p:fltVal val="-39.8698"/>
                                          </p:val>
                                        </p:tav>
                                        <p:tav tm="6660">
                                          <p:val>
                                            <p:fltVal val="-39.4913"/>
                                          </p:val>
                                        </p:tav>
                                        <p:tav tm="9990">
                                          <p:val>
                                            <p:fltVal val="-38.8821"/>
                                          </p:val>
                                        </p:tav>
                                        <p:tav tm="13320">
                                          <p:val>
                                            <p:fltVal val="-38.0599"/>
                                          </p:val>
                                        </p:tav>
                                        <p:tav tm="16650">
                                          <p:val>
                                            <p:fltVal val="-37.0425"/>
                                          </p:val>
                                        </p:tav>
                                        <p:tav tm="19970">
                                          <p:val>
                                            <p:fltVal val="-35.8515"/>
                                          </p:val>
                                        </p:tav>
                                        <p:tav tm="23290">
                                          <p:val>
                                            <p:fltVal val="-34.5015"/>
                                          </p:val>
                                        </p:tav>
                                        <p:tav tm="26620">
                                          <p:val>
                                            <p:fltVal val="-33.0055"/>
                                          </p:val>
                                        </p:tav>
                                        <p:tav tm="29950">
                                          <p:val>
                                            <p:fltVal val="-31.3851"/>
                                          </p:val>
                                        </p:tav>
                                        <p:tav tm="33280">
                                          <p:val>
                                            <p:fltVal val="-29.658"/>
                                          </p:val>
                                        </p:tav>
                                        <p:tav tm="36610">
                                          <p:val>
                                            <p:fltVal val="-27.8419"/>
                                          </p:val>
                                        </p:tav>
                                        <p:tav tm="39940">
                                          <p:val>
                                            <p:fltVal val="-25.9545"/>
                                          </p:val>
                                        </p:tav>
                                        <p:tav tm="43270">
                                          <p:val>
                                            <p:fltVal val="-24.0136"/>
                                          </p:val>
                                        </p:tav>
                                        <p:tav tm="46600">
                                          <p:val>
                                            <p:fltVal val="-22.0368"/>
                                          </p:val>
                                        </p:tav>
                                        <p:tav tm="49930">
                                          <p:val>
                                            <p:fltVal val="-20.0419"/>
                                          </p:val>
                                        </p:tav>
                                        <p:tav tm="53250">
                                          <p:val>
                                            <p:fltVal val="-18.0527"/>
                                          </p:val>
                                        </p:tav>
                                        <p:tav tm="56580">
                                          <p:val>
                                            <p:fltVal val="-16.0747"/>
                                          </p:val>
                                        </p:tav>
                                        <p:tav tm="59900">
                                          <p:val>
                                            <p:fltVal val="-14.1376"/>
                                          </p:val>
                                        </p:tav>
                                        <p:tav tm="63220">
                                          <p:val>
                                            <p:fltVal val="-12.2528"/>
                                          </p:val>
                                        </p:tav>
                                        <p:tav tm="66540">
                                          <p:val>
                                            <p:fltVal val="-10.4379"/>
                                          </p:val>
                                        </p:tav>
                                        <p:tav tm="69870">
                                          <p:val>
                                            <p:fltVal val="-8.7056"/>
                                          </p:val>
                                        </p:tav>
                                        <p:tav tm="73190">
                                          <p:val>
                                            <p:fltVal val="-7.0836"/>
                                          </p:val>
                                        </p:tav>
                                        <p:tav tm="76510">
                                          <p:val>
                                            <p:fltVal val="-5.5844"/>
                                          </p:val>
                                        </p:tav>
                                        <p:tav tm="79830">
                                          <p:val>
                                            <p:fltVal val="-4.2254"/>
                                          </p:val>
                                        </p:tav>
                                        <p:tav tm="83160">
                                          <p:val>
                                            <p:fltVal val="-3.0209"/>
                                          </p:val>
                                        </p:tav>
                                        <p:tav tm="86480">
                                          <p:val>
                                            <p:fltVal val="-1.9957"/>
                                          </p:val>
                                        </p:tav>
                                        <p:tav tm="89800">
                                          <p:val>
                                            <p:fltVal val="-1.1635"/>
                                          </p:val>
                                        </p:tav>
                                        <p:tav tm="93120">
                                          <p:val>
                                            <p:fltVal val="-0.5419"/>
                                          </p:val>
                                        </p:tav>
                                        <p:tav tm="96450">
                                          <p:val>
                                            <p:fltVal val="-0.1476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0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3d.object.rotation.z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40"/>
                                          </p:val>
                                        </p:tav>
                                        <p:tav tm="3330">
                                          <p:val>
                                            <p:fltVal val="39.8698"/>
                                          </p:val>
                                        </p:tav>
                                        <p:tav tm="6660">
                                          <p:val>
                                            <p:fltVal val="39.4913"/>
                                          </p:val>
                                        </p:tav>
                                        <p:tav tm="9990">
                                          <p:val>
                                            <p:fltVal val="38.8821"/>
                                          </p:val>
                                        </p:tav>
                                        <p:tav tm="13320">
                                          <p:val>
                                            <p:fltVal val="38.0599"/>
                                          </p:val>
                                        </p:tav>
                                        <p:tav tm="16650">
                                          <p:val>
                                            <p:fltVal val="37.0425"/>
                                          </p:val>
                                        </p:tav>
                                        <p:tav tm="19970">
                                          <p:val>
                                            <p:fltVal val="35.8515"/>
                                          </p:val>
                                        </p:tav>
                                        <p:tav tm="23290">
                                          <p:val>
                                            <p:fltVal val="34.5015"/>
                                          </p:val>
                                        </p:tav>
                                        <p:tav tm="26620">
                                          <p:val>
                                            <p:fltVal val="33.0055"/>
                                          </p:val>
                                        </p:tav>
                                        <p:tav tm="29950">
                                          <p:val>
                                            <p:fltVal val="31.3851"/>
                                          </p:val>
                                        </p:tav>
                                        <p:tav tm="33280">
                                          <p:val>
                                            <p:fltVal val="29.658"/>
                                          </p:val>
                                        </p:tav>
                                        <p:tav tm="36610">
                                          <p:val>
                                            <p:fltVal val="27.8419"/>
                                          </p:val>
                                        </p:tav>
                                        <p:tav tm="39940">
                                          <p:val>
                                            <p:fltVal val="25.9545"/>
                                          </p:val>
                                        </p:tav>
                                        <p:tav tm="43270">
                                          <p:val>
                                            <p:fltVal val="24.0136"/>
                                          </p:val>
                                        </p:tav>
                                        <p:tav tm="46600">
                                          <p:val>
                                            <p:fltVal val="22.0368"/>
                                          </p:val>
                                        </p:tav>
                                        <p:tav tm="49930">
                                          <p:val>
                                            <p:fltVal val="20.0419"/>
                                          </p:val>
                                        </p:tav>
                                        <p:tav tm="53250">
                                          <p:val>
                                            <p:fltVal val="18.0527"/>
                                          </p:val>
                                        </p:tav>
                                        <p:tav tm="56580">
                                          <p:val>
                                            <p:fltVal val="16.0747"/>
                                          </p:val>
                                        </p:tav>
                                        <p:tav tm="59900">
                                          <p:val>
                                            <p:fltVal val="14.1376"/>
                                          </p:val>
                                        </p:tav>
                                        <p:tav tm="63220">
                                          <p:val>
                                            <p:fltVal val="12.2528"/>
                                          </p:val>
                                        </p:tav>
                                        <p:tav tm="66540">
                                          <p:val>
                                            <p:fltVal val="10.4379"/>
                                          </p:val>
                                        </p:tav>
                                        <p:tav tm="69870">
                                          <p:val>
                                            <p:fltVal val="8.7056"/>
                                          </p:val>
                                        </p:tav>
                                        <p:tav tm="73190">
                                          <p:val>
                                            <p:fltVal val="7.0836"/>
                                          </p:val>
                                        </p:tav>
                                        <p:tav tm="76510">
                                          <p:val>
                                            <p:fltVal val="5.5844"/>
                                          </p:val>
                                        </p:tav>
                                        <p:tav tm="79830">
                                          <p:val>
                                            <p:fltVal val="4.2254"/>
                                          </p:val>
                                        </p:tav>
                                        <p:tav tm="83160">
                                          <p:val>
                                            <p:fltVal val="3.0209"/>
                                          </p:val>
                                        </p:tav>
                                        <p:tav tm="86480">
                                          <p:val>
                                            <p:fltVal val="1.9957"/>
                                          </p:val>
                                        </p:tav>
                                        <p:tav tm="89800">
                                          <p:val>
                                            <p:fltVal val="1.1635"/>
                                          </p:val>
                                        </p:tav>
                                        <p:tav tm="93120">
                                          <p:val>
                                            <p:fltVal val="0.5419"/>
                                          </p:val>
                                        </p:tav>
                                        <p:tav tm="96450">
                                          <p:val>
                                            <p:fltVal val="0.1476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0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3d.object.rotation.z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40"/>
                                          </p:val>
                                        </p:tav>
                                        <p:tav tm="3330">
                                          <p:val>
                                            <p:fltVal val="39.8698"/>
                                          </p:val>
                                        </p:tav>
                                        <p:tav tm="6660">
                                          <p:val>
                                            <p:fltVal val="39.4913"/>
                                          </p:val>
                                        </p:tav>
                                        <p:tav tm="9990">
                                          <p:val>
                                            <p:fltVal val="38.8821"/>
                                          </p:val>
                                        </p:tav>
                                        <p:tav tm="13320">
                                          <p:val>
                                            <p:fltVal val="38.0599"/>
                                          </p:val>
                                        </p:tav>
                                        <p:tav tm="16650">
                                          <p:val>
                                            <p:fltVal val="37.0425"/>
                                          </p:val>
                                        </p:tav>
                                        <p:tav tm="19970">
                                          <p:val>
                                            <p:fltVal val="35.8515"/>
                                          </p:val>
                                        </p:tav>
                                        <p:tav tm="23290">
                                          <p:val>
                                            <p:fltVal val="34.5015"/>
                                          </p:val>
                                        </p:tav>
                                        <p:tav tm="26620">
                                          <p:val>
                                            <p:fltVal val="33.0055"/>
                                          </p:val>
                                        </p:tav>
                                        <p:tav tm="29950">
                                          <p:val>
                                            <p:fltVal val="31.3851"/>
                                          </p:val>
                                        </p:tav>
                                        <p:tav tm="33280">
                                          <p:val>
                                            <p:fltVal val="29.658"/>
                                          </p:val>
                                        </p:tav>
                                        <p:tav tm="36610">
                                          <p:val>
                                            <p:fltVal val="27.8419"/>
                                          </p:val>
                                        </p:tav>
                                        <p:tav tm="39940">
                                          <p:val>
                                            <p:fltVal val="25.9545"/>
                                          </p:val>
                                        </p:tav>
                                        <p:tav tm="43270">
                                          <p:val>
                                            <p:fltVal val="24.0136"/>
                                          </p:val>
                                        </p:tav>
                                        <p:tav tm="46600">
                                          <p:val>
                                            <p:fltVal val="22.0368"/>
                                          </p:val>
                                        </p:tav>
                                        <p:tav tm="49930">
                                          <p:val>
                                            <p:fltVal val="20.0419"/>
                                          </p:val>
                                        </p:tav>
                                        <p:tav tm="53250">
                                          <p:val>
                                            <p:fltVal val="18.0527"/>
                                          </p:val>
                                        </p:tav>
                                        <p:tav tm="56580">
                                          <p:val>
                                            <p:fltVal val="16.0747"/>
                                          </p:val>
                                        </p:tav>
                                        <p:tav tm="59900">
                                          <p:val>
                                            <p:fltVal val="14.1376"/>
                                          </p:val>
                                        </p:tav>
                                        <p:tav tm="63220">
                                          <p:val>
                                            <p:fltVal val="12.2528"/>
                                          </p:val>
                                        </p:tav>
                                        <p:tav tm="66540">
                                          <p:val>
                                            <p:fltVal val="10.4379"/>
                                          </p:val>
                                        </p:tav>
                                        <p:tav tm="69870">
                                          <p:val>
                                            <p:fltVal val="8.7056"/>
                                          </p:val>
                                        </p:tav>
                                        <p:tav tm="73190">
                                          <p:val>
                                            <p:fltVal val="7.0836"/>
                                          </p:val>
                                        </p:tav>
                                        <p:tav tm="76510">
                                          <p:val>
                                            <p:fltVal val="5.5844"/>
                                          </p:val>
                                        </p:tav>
                                        <p:tav tm="79830">
                                          <p:val>
                                            <p:fltVal val="4.2254"/>
                                          </p:val>
                                        </p:tav>
                                        <p:tav tm="83160">
                                          <p:val>
                                            <p:fltVal val="3.0209"/>
                                          </p:val>
                                        </p:tav>
                                        <p:tav tm="86480">
                                          <p:val>
                                            <p:fltVal val="1.9957"/>
                                          </p:val>
                                        </p:tav>
                                        <p:tav tm="89800">
                                          <p:val>
                                            <p:fltVal val="1.1635"/>
                                          </p:val>
                                        </p:tav>
                                        <p:tav tm="93120">
                                          <p:val>
                                            <p:fltVal val="0.5419"/>
                                          </p:val>
                                        </p:tav>
                                        <p:tav tm="96450">
                                          <p:val>
                                            <p:fltVal val="0.1476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7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BE7A7D-9EC3-9ACA-0A76-B5E3906B3841}"/>
              </a:ext>
            </a:extLst>
          </p:cNvPr>
          <p:cNvGrpSpPr/>
          <p:nvPr/>
        </p:nvGrpSpPr>
        <p:grpSpPr>
          <a:xfrm>
            <a:off x="405110" y="1467968"/>
            <a:ext cx="4549111" cy="4061806"/>
            <a:chOff x="405110" y="1467968"/>
            <a:chExt cx="4549111" cy="4061806"/>
          </a:xfrm>
          <a:solidFill>
            <a:srgbClr val="FFF8E2"/>
          </a:solidFill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6C07539E-E961-D8FF-2C79-3ED64DC02DF7}"/>
                </a:ext>
              </a:extLst>
            </p:cNvPr>
            <p:cNvSpPr/>
            <p:nvPr/>
          </p:nvSpPr>
          <p:spPr>
            <a:xfrm>
              <a:off x="2306358" y="2412397"/>
              <a:ext cx="2647863" cy="20332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F37190-7E49-1EB3-9FBF-5E5F17B34A6F}"/>
                </a:ext>
              </a:extLst>
            </p:cNvPr>
            <p:cNvSpPr/>
            <p:nvPr/>
          </p:nvSpPr>
          <p:spPr>
            <a:xfrm>
              <a:off x="416664" y="4281815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24D7D4F-2E56-751E-ACB4-E6F5557047D0}"/>
                </a:ext>
              </a:extLst>
            </p:cNvPr>
            <p:cNvSpPr/>
            <p:nvPr/>
          </p:nvSpPr>
          <p:spPr>
            <a:xfrm>
              <a:off x="405110" y="2877483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82CF99A-A5AF-EDD8-0B94-5963982A94E8}"/>
                </a:ext>
              </a:extLst>
            </p:cNvPr>
            <p:cNvSpPr/>
            <p:nvPr/>
          </p:nvSpPr>
          <p:spPr>
            <a:xfrm>
              <a:off x="405111" y="1467968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DC57628-3815-DFB3-C45D-7466C3929324}"/>
              </a:ext>
            </a:extLst>
          </p:cNvPr>
          <p:cNvSpPr/>
          <p:nvPr/>
        </p:nvSpPr>
        <p:spPr>
          <a:xfrm>
            <a:off x="428217" y="4276635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09C90FC-8A43-BD95-985E-2118109492DC}"/>
              </a:ext>
            </a:extLst>
          </p:cNvPr>
          <p:cNvSpPr/>
          <p:nvPr/>
        </p:nvSpPr>
        <p:spPr>
          <a:xfrm>
            <a:off x="416664" y="1467971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6BABB5-45D3-D45B-8D3C-A7ACABE66DBE}"/>
              </a:ext>
            </a:extLst>
          </p:cNvPr>
          <p:cNvSpPr/>
          <p:nvPr/>
        </p:nvSpPr>
        <p:spPr>
          <a:xfrm>
            <a:off x="416663" y="2872303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88A1D1-E0F6-9617-A824-F781BFA582A9}"/>
              </a:ext>
            </a:extLst>
          </p:cNvPr>
          <p:cNvSpPr/>
          <p:nvPr/>
        </p:nvSpPr>
        <p:spPr>
          <a:xfrm>
            <a:off x="2283251" y="2412396"/>
            <a:ext cx="2647863" cy="2033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 tecnica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E751EC2-3A19-744C-6394-758ED4FC2218}"/>
              </a:ext>
            </a:extLst>
          </p:cNvPr>
          <p:cNvSpPr txBox="1"/>
          <p:nvPr/>
        </p:nvSpPr>
        <p:spPr>
          <a:xfrm>
            <a:off x="5116720" y="1001856"/>
            <a:ext cx="670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Realizzata mediante il software di progettazione SOLergo, nella presente fase si è realizzato il dimensionamento dell’impianto ed è stata stimata la produzione dell’impianto.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902595-CADB-A06A-8BA2-A153291A0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43" y="2174024"/>
            <a:ext cx="4409082" cy="31859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1F762F-2937-1B37-0388-1EA1A7424240}"/>
              </a:ext>
            </a:extLst>
          </p:cNvPr>
          <p:cNvSpPr txBox="1"/>
          <p:nvPr/>
        </p:nvSpPr>
        <p:spPr>
          <a:xfrm>
            <a:off x="5277543" y="5571292"/>
            <a:ext cx="440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mensile e perdita per ombreggiamenti.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D60C02-3BD8-ED68-9B89-581382C87F31}"/>
              </a:ext>
            </a:extLst>
          </p:cNvPr>
          <p:cNvSpPr txBox="1"/>
          <p:nvPr/>
        </p:nvSpPr>
        <p:spPr>
          <a:xfrm>
            <a:off x="9772629" y="2168059"/>
            <a:ext cx="2268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L’impianto in numeri: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20,1 MWh/y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26.8 %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15,3 %</a:t>
            </a:r>
          </a:p>
        </p:txBody>
      </p:sp>
    </p:spTree>
    <p:extLst>
      <p:ext uri="{BB962C8B-B14F-4D97-AF65-F5344CB8AC3E}">
        <p14:creationId xmlns:p14="http://schemas.microsoft.com/office/powerpoint/2010/main" val="2836204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BE7A7D-9EC3-9ACA-0A76-B5E3906B3841}"/>
              </a:ext>
            </a:extLst>
          </p:cNvPr>
          <p:cNvGrpSpPr/>
          <p:nvPr/>
        </p:nvGrpSpPr>
        <p:grpSpPr>
          <a:xfrm>
            <a:off x="405110" y="1467968"/>
            <a:ext cx="4549111" cy="4061806"/>
            <a:chOff x="405110" y="1467968"/>
            <a:chExt cx="4549111" cy="4061806"/>
          </a:xfrm>
          <a:solidFill>
            <a:srgbClr val="FFF8E2"/>
          </a:solidFill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6C07539E-E961-D8FF-2C79-3ED64DC02DF7}"/>
                </a:ext>
              </a:extLst>
            </p:cNvPr>
            <p:cNvSpPr/>
            <p:nvPr/>
          </p:nvSpPr>
          <p:spPr>
            <a:xfrm>
              <a:off x="2306358" y="2412397"/>
              <a:ext cx="2647863" cy="20332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F37190-7E49-1EB3-9FBF-5E5F17B34A6F}"/>
                </a:ext>
              </a:extLst>
            </p:cNvPr>
            <p:cNvSpPr/>
            <p:nvPr/>
          </p:nvSpPr>
          <p:spPr>
            <a:xfrm>
              <a:off x="416664" y="4281815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24D7D4F-2E56-751E-ACB4-E6F5557047D0}"/>
                </a:ext>
              </a:extLst>
            </p:cNvPr>
            <p:cNvSpPr/>
            <p:nvPr/>
          </p:nvSpPr>
          <p:spPr>
            <a:xfrm>
              <a:off x="405110" y="2877483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82CF99A-A5AF-EDD8-0B94-5963982A94E8}"/>
                </a:ext>
              </a:extLst>
            </p:cNvPr>
            <p:cNvSpPr/>
            <p:nvPr/>
          </p:nvSpPr>
          <p:spPr>
            <a:xfrm>
              <a:off x="405111" y="1467968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DC57628-3815-DFB3-C45D-7466C3929324}"/>
              </a:ext>
            </a:extLst>
          </p:cNvPr>
          <p:cNvSpPr/>
          <p:nvPr/>
        </p:nvSpPr>
        <p:spPr>
          <a:xfrm>
            <a:off x="405109" y="2890979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09C90FC-8A43-BD95-985E-2118109492DC}"/>
              </a:ext>
            </a:extLst>
          </p:cNvPr>
          <p:cNvSpPr/>
          <p:nvPr/>
        </p:nvSpPr>
        <p:spPr>
          <a:xfrm>
            <a:off x="2317911" y="2412395"/>
            <a:ext cx="2636310" cy="20332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6BABB5-45D3-D45B-8D3C-A7ACABE66DBE}"/>
              </a:ext>
            </a:extLst>
          </p:cNvPr>
          <p:cNvSpPr/>
          <p:nvPr/>
        </p:nvSpPr>
        <p:spPr>
          <a:xfrm>
            <a:off x="405109" y="1464835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88A1D1-E0F6-9617-A824-F781BFA582A9}"/>
              </a:ext>
            </a:extLst>
          </p:cNvPr>
          <p:cNvSpPr/>
          <p:nvPr/>
        </p:nvSpPr>
        <p:spPr>
          <a:xfrm>
            <a:off x="416664" y="4295310"/>
            <a:ext cx="1793339" cy="1234463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E3AF3B-73AC-9663-9EEE-5F75A810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32" y="1108764"/>
            <a:ext cx="4347455" cy="46404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515B6E-23F6-C128-22EB-29CD3D76F2C5}"/>
              </a:ext>
            </a:extLst>
          </p:cNvPr>
          <p:cNvSpPr txBox="1"/>
          <p:nvPr/>
        </p:nvSpPr>
        <p:spPr>
          <a:xfrm>
            <a:off x="6304333" y="5853630"/>
            <a:ext cx="434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moduli.</a:t>
            </a:r>
          </a:p>
        </p:txBody>
      </p:sp>
    </p:spTree>
    <p:extLst>
      <p:ext uri="{BB962C8B-B14F-4D97-AF65-F5344CB8AC3E}">
        <p14:creationId xmlns:p14="http://schemas.microsoft.com/office/powerpoint/2010/main" val="87426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BE7A7D-9EC3-9ACA-0A76-B5E3906B3841}"/>
              </a:ext>
            </a:extLst>
          </p:cNvPr>
          <p:cNvGrpSpPr/>
          <p:nvPr/>
        </p:nvGrpSpPr>
        <p:grpSpPr>
          <a:xfrm>
            <a:off x="405110" y="1467968"/>
            <a:ext cx="4549111" cy="4061806"/>
            <a:chOff x="405110" y="1467968"/>
            <a:chExt cx="4549111" cy="4061806"/>
          </a:xfrm>
          <a:solidFill>
            <a:srgbClr val="FFF8E2"/>
          </a:solidFill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6C07539E-E961-D8FF-2C79-3ED64DC02DF7}"/>
                </a:ext>
              </a:extLst>
            </p:cNvPr>
            <p:cNvSpPr/>
            <p:nvPr/>
          </p:nvSpPr>
          <p:spPr>
            <a:xfrm>
              <a:off x="2306358" y="2412397"/>
              <a:ext cx="2647863" cy="20332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F37190-7E49-1EB3-9FBF-5E5F17B34A6F}"/>
                </a:ext>
              </a:extLst>
            </p:cNvPr>
            <p:cNvSpPr/>
            <p:nvPr/>
          </p:nvSpPr>
          <p:spPr>
            <a:xfrm>
              <a:off x="416664" y="4281815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24D7D4F-2E56-751E-ACB4-E6F5557047D0}"/>
                </a:ext>
              </a:extLst>
            </p:cNvPr>
            <p:cNvSpPr/>
            <p:nvPr/>
          </p:nvSpPr>
          <p:spPr>
            <a:xfrm>
              <a:off x="405110" y="2877483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82CF99A-A5AF-EDD8-0B94-5963982A94E8}"/>
                </a:ext>
              </a:extLst>
            </p:cNvPr>
            <p:cNvSpPr/>
            <p:nvPr/>
          </p:nvSpPr>
          <p:spPr>
            <a:xfrm>
              <a:off x="405111" y="1467968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DC57628-3815-DFB3-C45D-7466C3929324}"/>
              </a:ext>
            </a:extLst>
          </p:cNvPr>
          <p:cNvSpPr/>
          <p:nvPr/>
        </p:nvSpPr>
        <p:spPr>
          <a:xfrm>
            <a:off x="405110" y="1503280"/>
            <a:ext cx="1793339" cy="1264588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09C90FC-8A43-BD95-985E-2118109492DC}"/>
              </a:ext>
            </a:extLst>
          </p:cNvPr>
          <p:cNvSpPr/>
          <p:nvPr/>
        </p:nvSpPr>
        <p:spPr>
          <a:xfrm>
            <a:off x="416664" y="4295311"/>
            <a:ext cx="1793338" cy="1234463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6BABB5-45D3-D45B-8D3C-A7ACABE66DBE}"/>
              </a:ext>
            </a:extLst>
          </p:cNvPr>
          <p:cNvSpPr/>
          <p:nvPr/>
        </p:nvSpPr>
        <p:spPr>
          <a:xfrm>
            <a:off x="2317911" y="2412395"/>
            <a:ext cx="2636310" cy="20332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88A1D1-E0F6-9617-A824-F781BFA582A9}"/>
              </a:ext>
            </a:extLst>
          </p:cNvPr>
          <p:cNvSpPr/>
          <p:nvPr/>
        </p:nvSpPr>
        <p:spPr>
          <a:xfrm>
            <a:off x="416665" y="2907611"/>
            <a:ext cx="1793339" cy="1234463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3FAAB5-A44E-BF03-8622-93EB8AAA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3"/>
          <a:stretch/>
        </p:blipFill>
        <p:spPr>
          <a:xfrm>
            <a:off x="5618977" y="2346046"/>
            <a:ext cx="5530705" cy="34218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7CBBE9-279C-2BD7-6052-62BD241C3B05}"/>
              </a:ext>
            </a:extLst>
          </p:cNvPr>
          <p:cNvSpPr txBox="1"/>
          <p:nvPr/>
        </p:nvSpPr>
        <p:spPr>
          <a:xfrm>
            <a:off x="5291847" y="5888335"/>
            <a:ext cx="648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282497C-4D08-5B5C-400D-C80217F0CE06}"/>
                  </a:ext>
                </a:extLst>
              </p:cNvPr>
              <p:cNvSpPr txBox="1"/>
              <p:nvPr/>
            </p:nvSpPr>
            <p:spPr>
              <a:xfrm>
                <a:off x="5353179" y="1008608"/>
                <a:ext cx="6756400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 a ribaltamento: </a:t>
                </a: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stabilizzante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it-IT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it-IT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</m:sSub>
                    <m:r>
                      <a:rPr lang="it-IT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&gt; momento ribaltante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477,19 N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&gt; 359,2 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282497C-4D08-5B5C-400D-C80217F0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79" y="1008608"/>
                <a:ext cx="6756400" cy="1221745"/>
              </a:xfrm>
              <a:prstGeom prst="rect">
                <a:avLst/>
              </a:prstGeom>
              <a:blipFill>
                <a:blip r:embed="rId3"/>
                <a:stretch>
                  <a:fillRect l="-722" t="-2488" b="-6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77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3EBE7A7D-9EC3-9ACA-0A76-B5E3906B3841}"/>
              </a:ext>
            </a:extLst>
          </p:cNvPr>
          <p:cNvGrpSpPr/>
          <p:nvPr/>
        </p:nvGrpSpPr>
        <p:grpSpPr>
          <a:xfrm>
            <a:off x="405110" y="1467968"/>
            <a:ext cx="4549111" cy="4061806"/>
            <a:chOff x="405110" y="1467968"/>
            <a:chExt cx="4549111" cy="4061806"/>
          </a:xfrm>
          <a:solidFill>
            <a:srgbClr val="FFF8E2"/>
          </a:solidFill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6C07539E-E961-D8FF-2C79-3ED64DC02DF7}"/>
                </a:ext>
              </a:extLst>
            </p:cNvPr>
            <p:cNvSpPr/>
            <p:nvPr/>
          </p:nvSpPr>
          <p:spPr>
            <a:xfrm>
              <a:off x="2306358" y="2412397"/>
              <a:ext cx="2647863" cy="20332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1F37190-7E49-1EB3-9FBF-5E5F17B34A6F}"/>
                </a:ext>
              </a:extLst>
            </p:cNvPr>
            <p:cNvSpPr/>
            <p:nvPr/>
          </p:nvSpPr>
          <p:spPr>
            <a:xfrm>
              <a:off x="416664" y="4281815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24D7D4F-2E56-751E-ACB4-E6F5557047D0}"/>
                </a:ext>
              </a:extLst>
            </p:cNvPr>
            <p:cNvSpPr/>
            <p:nvPr/>
          </p:nvSpPr>
          <p:spPr>
            <a:xfrm>
              <a:off x="405110" y="2877483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82CF99A-A5AF-EDD8-0B94-5963982A94E8}"/>
                </a:ext>
              </a:extLst>
            </p:cNvPr>
            <p:cNvSpPr/>
            <p:nvPr/>
          </p:nvSpPr>
          <p:spPr>
            <a:xfrm>
              <a:off x="405111" y="1467968"/>
              <a:ext cx="1793339" cy="12479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DC57628-3815-DFB3-C45D-7466C3929324}"/>
              </a:ext>
            </a:extLst>
          </p:cNvPr>
          <p:cNvSpPr/>
          <p:nvPr/>
        </p:nvSpPr>
        <p:spPr>
          <a:xfrm>
            <a:off x="2317911" y="2412395"/>
            <a:ext cx="2636310" cy="20332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09C90FC-8A43-BD95-985E-2118109492DC}"/>
              </a:ext>
            </a:extLst>
          </p:cNvPr>
          <p:cNvSpPr/>
          <p:nvPr/>
        </p:nvSpPr>
        <p:spPr>
          <a:xfrm>
            <a:off x="405109" y="2869164"/>
            <a:ext cx="1793338" cy="1234463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posizionamento moduli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6BABB5-45D3-D45B-8D3C-A7ACABE66DBE}"/>
              </a:ext>
            </a:extLst>
          </p:cNvPr>
          <p:cNvSpPr/>
          <p:nvPr/>
        </p:nvSpPr>
        <p:spPr>
          <a:xfrm>
            <a:off x="416664" y="4303631"/>
            <a:ext cx="1781783" cy="1226144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Tavola particolare costruttivo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88A1D1-E0F6-9617-A824-F781BFA582A9}"/>
              </a:ext>
            </a:extLst>
          </p:cNvPr>
          <p:cNvSpPr/>
          <p:nvPr/>
        </p:nvSpPr>
        <p:spPr>
          <a:xfrm>
            <a:off x="405110" y="1481464"/>
            <a:ext cx="1793339" cy="1234463"/>
          </a:xfrm>
          <a:prstGeom prst="roundRect">
            <a:avLst/>
          </a:prstGeom>
          <a:solidFill>
            <a:srgbClr val="344459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51BC53-84A9-5861-7A4C-72E0F5446988}"/>
              </a:ext>
            </a:extLst>
          </p:cNvPr>
          <p:cNvSpPr txBox="1"/>
          <p:nvPr/>
        </p:nvSpPr>
        <p:spPr>
          <a:xfrm>
            <a:off x="5277309" y="5796974"/>
            <a:ext cx="66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elettrico unifilare.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7E950EF-51E0-6C05-DFF7-F9ED92E9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09" y="1490281"/>
            <a:ext cx="6690600" cy="4199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6223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E703F729-E8DB-8658-88CD-10C102AD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99798D2-5923-915E-9DF6-9B624BFFE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8" t="7146" r="27067" b="9053"/>
          <a:stretch/>
        </p:blipFill>
        <p:spPr>
          <a:xfrm>
            <a:off x="247650" y="4333263"/>
            <a:ext cx="403860" cy="657010"/>
          </a:xfrm>
          <a:prstGeom prst="rect">
            <a:avLst/>
          </a:prstGeom>
        </p:spPr>
      </p:pic>
      <p:pic>
        <p:nvPicPr>
          <p:cNvPr id="18" name="Segnaposto contenuto 5">
            <a:extLst>
              <a:ext uri="{FF2B5EF4-FFF2-40B4-BE49-F238E27FC236}">
                <a16:creationId xmlns:a16="http://schemas.microsoft.com/office/drawing/2014/main" id="{DDE8C19D-64E3-91B2-3362-A4FC3EF75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" y="606955"/>
            <a:ext cx="1158434" cy="892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2708834-ECB9-D021-474D-46844011B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35" t="5823" r="6384" b="13364"/>
          <a:stretch/>
        </p:blipFill>
        <p:spPr>
          <a:xfrm>
            <a:off x="3543422" y="3028240"/>
            <a:ext cx="1474256" cy="1779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2AC4C7-D266-9AAA-C27E-C7763AB30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2130" r="34208" b="4312"/>
          <a:stretch/>
        </p:blipFill>
        <p:spPr>
          <a:xfrm>
            <a:off x="3501512" y="385026"/>
            <a:ext cx="948568" cy="1057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F33BA0D-863E-891B-4E1D-756185640B59}"/>
              </a:ext>
            </a:extLst>
          </p:cNvPr>
          <p:cNvSpPr/>
          <p:nvPr/>
        </p:nvSpPr>
        <p:spPr>
          <a:xfrm>
            <a:off x="5715548" y="3690782"/>
            <a:ext cx="501316" cy="48497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F746AD0-7AB0-9717-1316-8767132F2941}"/>
              </a:ext>
            </a:extLst>
          </p:cNvPr>
          <p:cNvSpPr/>
          <p:nvPr/>
        </p:nvSpPr>
        <p:spPr>
          <a:xfrm>
            <a:off x="6507480" y="3741485"/>
            <a:ext cx="1455420" cy="117521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E6C4529-AB6C-24BF-B1D8-BC7164E67A9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92476" y="1499187"/>
            <a:ext cx="177550" cy="87818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B0BF54E-7523-D6D8-5554-DACD3FB9F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403" y="3722763"/>
            <a:ext cx="453068" cy="4107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B7D705-DB81-14A8-F1C6-B0A5FAE2D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8129" r="8840" b="6805"/>
          <a:stretch/>
        </p:blipFill>
        <p:spPr bwMode="auto">
          <a:xfrm>
            <a:off x="6840842" y="4508500"/>
            <a:ext cx="569336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neider - A9MEM3455 - Contatore energia iEM3455 - 3P+N - Modbus, 1DI+1DO  - Inserzione con LVCT | Spesa Elettrica">
            <a:extLst>
              <a:ext uri="{FF2B5EF4-FFF2-40B4-BE49-F238E27FC236}">
                <a16:creationId xmlns:a16="http://schemas.microsoft.com/office/drawing/2014/main" id="{E609FF77-9037-0C51-8D6F-AD16BB07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1483090"/>
            <a:ext cx="1203315" cy="12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D4DFDF8-5D46-BAD7-2126-8C4E15A0D771}"/>
              </a:ext>
            </a:extLst>
          </p:cNvPr>
          <p:cNvCxnSpPr>
            <a:cxnSpLocks/>
          </p:cNvCxnSpPr>
          <p:nvPr/>
        </p:nvCxnSpPr>
        <p:spPr>
          <a:xfrm flipH="1">
            <a:off x="7125510" y="2609238"/>
            <a:ext cx="90792" cy="119568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B30EBC6D-D687-C734-31D5-B06FA9052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6800" y="1241297"/>
            <a:ext cx="770966" cy="843450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EC20609-D717-F849-584C-4FDE16456BB6}"/>
              </a:ext>
            </a:extLst>
          </p:cNvPr>
          <p:cNvCxnSpPr>
            <a:cxnSpLocks/>
          </p:cNvCxnSpPr>
          <p:nvPr/>
        </p:nvCxnSpPr>
        <p:spPr>
          <a:xfrm>
            <a:off x="9192638" y="2084747"/>
            <a:ext cx="845444" cy="162277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5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B6481-9B41-441F-A4FF-563CC93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54503"/>
            <a:ext cx="2678556" cy="48059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PVsyst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309321D-864B-4631-AFF0-6F48FB3E69D4}"/>
              </a:ext>
            </a:extLst>
          </p:cNvPr>
          <p:cNvCxnSpPr>
            <a:cxnSpLocks/>
          </p:cNvCxnSpPr>
          <p:nvPr/>
        </p:nvCxnSpPr>
        <p:spPr>
          <a:xfrm flipH="1" flipV="1">
            <a:off x="416665" y="835093"/>
            <a:ext cx="11775335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7892788-89B8-4AA0-9174-C471245AB248}"/>
              </a:ext>
            </a:extLst>
          </p:cNvPr>
          <p:cNvCxnSpPr/>
          <p:nvPr/>
        </p:nvCxnSpPr>
        <p:spPr>
          <a:xfrm flipH="1">
            <a:off x="4833256" y="6344951"/>
            <a:ext cx="73587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olo 1">
            <a:extLst>
              <a:ext uri="{FF2B5EF4-FFF2-40B4-BE49-F238E27FC236}">
                <a16:creationId xmlns:a16="http://schemas.microsoft.com/office/drawing/2014/main" id="{369DA6B7-FB04-4875-AF33-5CF81843050A}"/>
              </a:ext>
            </a:extLst>
          </p:cNvPr>
          <p:cNvSpPr txBox="1">
            <a:spLocks/>
          </p:cNvSpPr>
          <p:nvPr/>
        </p:nvSpPr>
        <p:spPr>
          <a:xfrm>
            <a:off x="4753946" y="6344950"/>
            <a:ext cx="4276393" cy="45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Autoconsumo collettivo condominiale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4F33C8F-FB96-49F5-8CF2-8DD815DF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6240" y="6344950"/>
            <a:ext cx="283339" cy="435106"/>
          </a:xfrm>
        </p:spPr>
        <p:txBody>
          <a:bodyPr/>
          <a:lstStyle/>
          <a:p>
            <a:fld id="{A49BB0A3-E5DD-4982-8587-6C514AFDCB47}" type="slidenum">
              <a:rPr lang="it-IT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1D3536D-69A3-1972-D3B7-B916E3A6B96E}"/>
                  </a:ext>
                </a:extLst>
              </p:cNvPr>
              <p:cNvSpPr txBox="1"/>
              <p:nvPr/>
            </p:nvSpPr>
            <p:spPr>
              <a:xfrm>
                <a:off x="416665" y="1028294"/>
                <a:ext cx="11451617" cy="14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fattore di trasposizione è un indice adimensionale dato dal rapporto tra l’irraggiamento incidente sul piano inclinato e orientato e l’irraggiamento incidente sul piano orizzontale:</a:t>
                </a:r>
              </a:p>
              <a:p>
                <a:pPr algn="just"/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𝐹𝑇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𝑝𝑟𝑜𝑔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1D3536D-69A3-1972-D3B7-B916E3A6B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5" y="1028294"/>
                <a:ext cx="11451617" cy="1433149"/>
              </a:xfrm>
              <a:prstGeom prst="rect">
                <a:avLst/>
              </a:prstGeom>
              <a:blipFill>
                <a:blip r:embed="rId2"/>
                <a:stretch>
                  <a:fillRect l="-426" t="-2553" r="-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51C60B5-DC70-1FF0-AEC0-34F1E6B1DBCA}"/>
                  </a:ext>
                </a:extLst>
              </p:cNvPr>
              <p:cNvSpPr txBox="1"/>
              <p:nvPr/>
            </p:nvSpPr>
            <p:spPr>
              <a:xfrm>
                <a:off x="416665" y="5820484"/>
                <a:ext cx="3519809" cy="338554"/>
              </a:xfrm>
              <a:prstGeom prst="rect">
                <a:avLst/>
              </a:prstGeom>
              <a:solidFill>
                <a:srgbClr val="FFFAE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 al variare di 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10° e 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0°).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51C60B5-DC70-1FF0-AEC0-34F1E6B1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5" y="5820484"/>
                <a:ext cx="3519809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A081C63-509D-E993-8ED7-01F7DE8E504E}"/>
                  </a:ext>
                </a:extLst>
              </p:cNvPr>
              <p:cNvSpPr txBox="1"/>
              <p:nvPr/>
            </p:nvSpPr>
            <p:spPr>
              <a:xfrm>
                <a:off x="4369550" y="5820484"/>
                <a:ext cx="3563609" cy="338554"/>
              </a:xfrm>
              <a:prstGeom prst="rect">
                <a:avLst/>
              </a:prstGeom>
              <a:solidFill>
                <a:srgbClr val="FFFAE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 al variare di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10° e 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0°).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A081C63-509D-E993-8ED7-01F7DE8E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550" y="5820484"/>
                <a:ext cx="3563609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52A56CB-FDBC-C8C3-61D2-3F4E99D2794D}"/>
                  </a:ext>
                </a:extLst>
              </p:cNvPr>
              <p:cNvSpPr txBox="1"/>
              <p:nvPr/>
            </p:nvSpPr>
            <p:spPr>
              <a:xfrm>
                <a:off x="8322435" y="5800945"/>
                <a:ext cx="3563609" cy="338554"/>
              </a:xfrm>
              <a:prstGeom prst="rect">
                <a:avLst/>
              </a:prstGeom>
              <a:solidFill>
                <a:srgbClr val="FFFAE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 al variare di 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10° e 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35°).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52A56CB-FDBC-C8C3-61D2-3F4E99D2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35" y="5800945"/>
                <a:ext cx="3563609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5AC9A9AD-F343-A208-4E7B-F70143C8F2B1}"/>
              </a:ext>
            </a:extLst>
          </p:cNvPr>
          <p:cNvSpPr/>
          <p:nvPr/>
        </p:nvSpPr>
        <p:spPr>
          <a:xfrm>
            <a:off x="4369550" y="2757763"/>
            <a:ext cx="3563609" cy="290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30DC86E-FC70-91A8-1663-333871B25990}"/>
              </a:ext>
            </a:extLst>
          </p:cNvPr>
          <p:cNvSpPr/>
          <p:nvPr/>
        </p:nvSpPr>
        <p:spPr>
          <a:xfrm>
            <a:off x="416665" y="2757763"/>
            <a:ext cx="3563609" cy="290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9998E3DC-C19B-597D-0833-1078CA654458}"/>
              </a:ext>
            </a:extLst>
          </p:cNvPr>
          <p:cNvSpPr/>
          <p:nvPr/>
        </p:nvSpPr>
        <p:spPr>
          <a:xfrm>
            <a:off x="8322435" y="2768519"/>
            <a:ext cx="3563609" cy="290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35FDEE71-6137-806F-77B0-A9E59F04A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750768"/>
            <a:ext cx="3553554" cy="29127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B07F1B04-FAFE-36B6-18EB-DD56CEEE7BFD}"/>
              </a:ext>
            </a:extLst>
          </p:cNvPr>
          <p:cNvSpPr/>
          <p:nvPr/>
        </p:nvSpPr>
        <p:spPr>
          <a:xfrm>
            <a:off x="350520" y="2636520"/>
            <a:ext cx="3703320" cy="316439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881972A7-C078-5280-DE2C-BF5617868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0" y="2750769"/>
            <a:ext cx="3553554" cy="2912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66E3F0B6-FF62-CFC8-D229-ECE4E2288514}"/>
              </a:ext>
            </a:extLst>
          </p:cNvPr>
          <p:cNvSpPr/>
          <p:nvPr/>
        </p:nvSpPr>
        <p:spPr>
          <a:xfrm>
            <a:off x="4282440" y="2636520"/>
            <a:ext cx="3703320" cy="316439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C6591289-B564-7E10-8C38-CCAAFA1CD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88" y="2757762"/>
            <a:ext cx="3563609" cy="2912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68FB74E4-8CB5-2D47-5D49-ACF4CD6409D8}"/>
              </a:ext>
            </a:extLst>
          </p:cNvPr>
          <p:cNvSpPr/>
          <p:nvPr/>
        </p:nvSpPr>
        <p:spPr>
          <a:xfrm>
            <a:off x="8214360" y="2636520"/>
            <a:ext cx="3703320" cy="316439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9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1286</Words>
  <Application>Microsoft Office PowerPoint</Application>
  <PresentationFormat>Widescreen</PresentationFormat>
  <Paragraphs>204</Paragraphs>
  <Slides>19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Analisi preliminare</vt:lpstr>
      <vt:lpstr>Progettazione</vt:lpstr>
      <vt:lpstr>Progettazione</vt:lpstr>
      <vt:lpstr>Progettazione</vt:lpstr>
      <vt:lpstr>Progettazione</vt:lpstr>
      <vt:lpstr>Progettazione</vt:lpstr>
      <vt:lpstr>Presentazione standard di PowerPoint</vt:lpstr>
      <vt:lpstr>Analisi PVsyst</vt:lpstr>
      <vt:lpstr>Analisi PVsyst</vt:lpstr>
      <vt:lpstr>Analisi PVsyst</vt:lpstr>
      <vt:lpstr>Autoconsumo collettivo</vt:lpstr>
      <vt:lpstr>Analisi economica</vt:lpstr>
      <vt:lpstr>Analisi economica</vt:lpstr>
      <vt:lpstr>Analisi economica</vt:lpstr>
      <vt:lpstr>Analisi economica</vt:lpstr>
      <vt:lpstr>Conclusioni e prospettive future</vt:lpstr>
      <vt:lpstr>Conclusioni e prospettive future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Zanella - emanuele.zanella2@studio.unibo.it</dc:creator>
  <cp:lastModifiedBy>Emanuele Zanella</cp:lastModifiedBy>
  <cp:revision>109</cp:revision>
  <dcterms:created xsi:type="dcterms:W3CDTF">2020-10-02T08:46:54Z</dcterms:created>
  <dcterms:modified xsi:type="dcterms:W3CDTF">2026-02-28T17:03:59Z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2023-02-15T15:15:29Z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d415ddc5-68fc-45f8-b33b-c528dff04adc</vt:lpwstr>
  </property>
  <property fmtid="{D5CDD505-2E9C-101B-9397-08002B2CF9AE}" pid="7" name="MSIP_Label_defa4170-0d19-0005-0004-bc88714345d2_ActionId">
    <vt:lpwstr>b3a9b513-85c1-48a0-b8ba-8263d4747b66</vt:lpwstr>
  </property>
  <property fmtid="{D5CDD505-2E9C-101B-9397-08002B2CF9AE}" pid="8" name="MSIP_Label_defa4170-0d19-0005-0004-bc88714345d2_ContentBits">
    <vt:lpwstr>0</vt:lpwstr>
  </property>
</Properties>
</file>